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326" r:id="rId5"/>
    <p:sldId id="265" r:id="rId6"/>
    <p:sldId id="268" r:id="rId7"/>
    <p:sldId id="270" r:id="rId8"/>
    <p:sldId id="269" r:id="rId9"/>
    <p:sldId id="273" r:id="rId10"/>
    <p:sldId id="271" r:id="rId11"/>
    <p:sldId id="274" r:id="rId12"/>
    <p:sldId id="275" r:id="rId13"/>
    <p:sldId id="278" r:id="rId14"/>
    <p:sldId id="314" r:id="rId15"/>
    <p:sldId id="315" r:id="rId16"/>
    <p:sldId id="316" r:id="rId17"/>
    <p:sldId id="317" r:id="rId18"/>
    <p:sldId id="318" r:id="rId19"/>
    <p:sldId id="321" r:id="rId20"/>
    <p:sldId id="323" r:id="rId21"/>
    <p:sldId id="32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EF9"/>
    <a:srgbClr val="3E95A1"/>
    <a:srgbClr val="5B9BD5"/>
    <a:srgbClr val="4B6CC0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8" autoAdjust="0"/>
  </p:normalViewPr>
  <p:slideViewPr>
    <p:cSldViewPr snapToGrid="0" showGuides="1">
      <p:cViewPr varScale="1">
        <p:scale>
          <a:sx n="112" d="100"/>
          <a:sy n="112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=""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4.png"/><Relationship Id="rId3" Type="http://schemas.openxmlformats.org/officeDocument/2006/relationships/tags" Target="../tags/tag23.xml"/><Relationship Id="rId7" Type="http://schemas.openxmlformats.org/officeDocument/2006/relationships/image" Target="../media/image31.png"/><Relationship Id="rId12" Type="http://schemas.openxmlformats.org/officeDocument/2006/relationships/image" Target="../media/image29.sv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25.xml"/><Relationship Id="rId15" Type="http://schemas.openxmlformats.org/officeDocument/2006/relationships/image" Target="../media/image11.png"/><Relationship Id="rId10" Type="http://schemas.openxmlformats.org/officeDocument/2006/relationships/image" Target="../media/image27.svg"/><Relationship Id="rId4" Type="http://schemas.openxmlformats.org/officeDocument/2006/relationships/tags" Target="../tags/tag24.xm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11.png"/><Relationship Id="rId4" Type="http://schemas.openxmlformats.org/officeDocument/2006/relationships/tags" Target="../tags/tag15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=""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428" y="-139188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=""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=""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=""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=""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150870" y="2710572"/>
            <a:ext cx="726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CORONA</a:t>
            </a:r>
            <a:endParaRPr kumimoji="1" lang="zh-CN" altLang="en-US" sz="44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  <a:p>
            <a:pPr algn="ctr"/>
            <a:r>
              <a:rPr kumimoji="1" lang="en-US" altLang="zh-CN" sz="4400" spc="600" dirty="0" smtClean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Ncov-19</a:t>
            </a:r>
            <a:endParaRPr kumimoji="1" lang="zh-CN" altLang="en-US" sz="44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31" name="PA-组合 30">
            <a:extLst>
              <a:ext uri="{FF2B5EF4-FFF2-40B4-BE49-F238E27FC236}">
                <a16:creationId xmlns=""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=""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=""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391841" y="489937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en-US" altLang="zh-CN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28/3/2020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PA-矩形 27">
              <a:extLst>
                <a:ext uri="{FF2B5EF4-FFF2-40B4-BE49-F238E27FC236}">
                  <a16:creationId xmlns=""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=""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64794" y="1402436"/>
            <a:ext cx="779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GIẢI ĐỀ TOÁN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1" y="193171"/>
            <a:ext cx="1978880" cy="10504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94615" y="4154178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Nguyễn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Bích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Thủy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=""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=""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4845821" y="940834"/>
            <a:ext cx="326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3: (1 </a:t>
            </a:r>
            <a:r>
              <a:rPr lang="en-US" sz="2800" b="1" dirty="0" err="1"/>
              <a:t>điểm</a:t>
            </a:r>
            <a:r>
              <a:rPr lang="en-US" sz="2800" b="1" dirty="0"/>
              <a:t>): </a:t>
            </a:r>
            <a:r>
              <a:rPr lang="en-US" sz="2800" b="1" dirty="0" err="1"/>
              <a:t>Tìm</a:t>
            </a:r>
            <a:r>
              <a:rPr lang="en-US" sz="2800" b="1" dirty="0"/>
              <a:t> x</a:t>
            </a:r>
            <a:r>
              <a:rPr lang="en-US" sz="2800" b="1" dirty="0" smtClean="0"/>
              <a:t>:</a:t>
            </a:r>
            <a:endParaRPr 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788332" y="1798343"/>
            <a:ext cx="798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en-US" sz="2800" b="1" dirty="0"/>
              <a:t>12,5 – x = 4,27</a:t>
            </a:r>
            <a:r>
              <a:rPr lang="en-US" sz="2800" dirty="0"/>
              <a:t>	</a:t>
            </a:r>
            <a:r>
              <a:rPr lang="en-US" sz="2800" dirty="0" smtClean="0"/>
              <a:t>          </a:t>
            </a:r>
            <a:r>
              <a:rPr lang="en-US" sz="2800" b="1" dirty="0" smtClean="0"/>
              <a:t>b. </a:t>
            </a:r>
            <a:r>
              <a:rPr lang="en-US" sz="2800" b="1" dirty="0"/>
              <a:t>18,2 : x = 5,6</a:t>
            </a:r>
            <a:endParaRPr lang="en-US" sz="2800" dirty="0"/>
          </a:p>
        </p:txBody>
      </p:sp>
      <p:pic>
        <p:nvPicPr>
          <p:cNvPr id="8" name="图片 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=""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=""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75265"/>
              </p:ext>
            </p:extLst>
          </p:nvPr>
        </p:nvGraphicFramePr>
        <p:xfrm>
          <a:off x="3769561" y="2534160"/>
          <a:ext cx="2853923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923"/>
              </a:tblGrid>
              <a:tr h="774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X= 12,5 – 4,27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474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X= 8,23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6874"/>
              </p:ext>
            </p:extLst>
          </p:nvPr>
        </p:nvGraphicFramePr>
        <p:xfrm>
          <a:off x="7470394" y="2739422"/>
          <a:ext cx="35179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7900"/>
              </a:tblGrid>
              <a:tr h="525780">
                <a:tc>
                  <a:txBody>
                    <a:bodyPr/>
                    <a:lstStyle/>
                    <a:p>
                      <a:pPr marL="1092200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X= 18,2 : 5,6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548640">
                <a:tc>
                  <a:txBody>
                    <a:bodyPr/>
                    <a:lstStyle/>
                    <a:p>
                      <a:pPr marL="1092200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X= 3,25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859"/>
          <a:stretch/>
        </p:blipFill>
        <p:spPr>
          <a:xfrm>
            <a:off x="8034892" y="1151741"/>
            <a:ext cx="4408227" cy="5485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955081"/>
                  </p:ext>
                </p:extLst>
              </p:nvPr>
            </p:nvGraphicFramePr>
            <p:xfrm>
              <a:off x="755341" y="1305528"/>
              <a:ext cx="7388915" cy="3785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88915"/>
                  </a:tblGrid>
                  <a:tr h="34588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4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4: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thang ABCD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cóđáybé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4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1,8m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đáylớnhơnđáybé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0,6m; 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chiềucao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bằng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tổnghai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đáy</a:t>
                          </a:r>
                          <a:r>
                            <a:rPr lang="en-US" sz="4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tíchhình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thang </a:t>
                          </a:r>
                          <a:r>
                            <a:rPr lang="en-US" sz="44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r>
                            <a:rPr lang="en-US" sz="4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573955081"/>
                  </p:ext>
                </p:extLst>
              </p:nvPr>
            </p:nvGraphicFramePr>
            <p:xfrm>
              <a:off x="755341" y="1305528"/>
              <a:ext cx="7388915" cy="3785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388915"/>
                  </a:tblGrid>
                  <a:tr h="3785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blipFill rotWithShape="1">
                          <a:blip r:embed="rId4"/>
                          <a:stretch>
                            <a:fillRect l="-83" t="-4187" b="-51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1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15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Hướng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dẫn</a:t>
            </a:r>
            <a:endParaRPr kumimoji="1" lang="zh-CN" altLang="en-US" sz="2800" b="1" spc="300" dirty="0">
              <a:solidFill>
                <a:srgbClr val="3E95A1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=""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=""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=""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=""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=""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>
            <a:extLst>
              <a:ext uri="{FF2B5EF4-FFF2-40B4-BE49-F238E27FC236}">
                <a16:creationId xmlns=""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=""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=""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=""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>
            <a:extLst>
              <a:ext uri="{FF2B5EF4-FFF2-40B4-BE49-F238E27FC236}">
                <a16:creationId xmlns=""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Tìm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đáy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lớn</a:t>
            </a:r>
            <a:endParaRPr lang="zh-CN" altLang="en-US" sz="20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55" name="图形 54">
            <a:extLst>
              <a:ext uri="{FF2B5EF4-FFF2-40B4-BE49-F238E27FC236}">
                <a16:creationId xmlns=""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>
            <a:extLst>
              <a:ext uri="{FF2B5EF4-FFF2-40B4-BE49-F238E27FC236}">
                <a16:creationId xmlns="" xmlns:a16="http://schemas.microsoft.com/office/drawing/2014/main" id="{BB18DD72-84BE-4309-A3F0-BF89C2236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21358" y="3567006"/>
            <a:ext cx="3371179" cy="4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Tìm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chiều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cao</a:t>
            </a:r>
            <a:endParaRPr lang="zh-CN" altLang="en-US" sz="20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58" name="图形 57">
            <a:extLst>
              <a:ext uri="{FF2B5EF4-FFF2-40B4-BE49-F238E27FC236}">
                <a16:creationId xmlns=""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>
            <a:extLst>
              <a:ext uri="{FF2B5EF4-FFF2-40B4-BE49-F238E27FC236}">
                <a16:creationId xmlns="" xmlns:a16="http://schemas.microsoft.com/office/drawing/2014/main" id="{9AE0515D-A2C1-46FA-93A4-54D16E5DAE8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9396" y="2557933"/>
            <a:ext cx="4567451" cy="51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Tính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tổng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đáy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đáy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bé</a:t>
            </a:r>
            <a:endParaRPr lang="zh-CN" altLang="en-US" sz="20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60" name="PA-矩形 59">
            <a:extLst>
              <a:ext uri="{FF2B5EF4-FFF2-40B4-BE49-F238E27FC236}">
                <a16:creationId xmlns="" xmlns:a16="http://schemas.microsoft.com/office/drawing/2014/main" id="{FE4C883A-66E7-4892-8EFA-B7CE7D5401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09397" y="4564952"/>
            <a:ext cx="2338316" cy="51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Tính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diện</a:t>
            </a:r>
            <a:r>
              <a:rPr lang="en-US" altLang="zh-CN" sz="20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tích</a:t>
            </a:r>
            <a:endParaRPr lang="zh-CN" altLang="en-US" sz="20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62" name="图形 61">
            <a:extLst>
              <a:ext uri="{FF2B5EF4-FFF2-40B4-BE49-F238E27FC236}">
                <a16:creationId xmlns=""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7">
                <a:extLst>
                  <a:ext uri="{FF2B5EF4-FFF2-40B4-BE49-F238E27FC236}">
                    <a16:creationId xmlns="" xmlns:a16="http://schemas.microsoft.com/office/drawing/2014/main" id="{ABD57C64-FAA6-4CF9-9271-5026FB2E0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587" y="5261649"/>
                <a:ext cx="6275676" cy="4646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Diện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tíchhình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 thang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 panose="02040503050406030204" pitchFamily="18" charset="0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华康少女" panose="040F0509000000000000" pitchFamily="81" charset="-122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𝟗𝟒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3E95A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zh-CN" b="1" dirty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BD57C64-FAA6-4CF9-9271-5026FB2E0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587" y="5261649"/>
                <a:ext cx="6275676" cy="464614"/>
              </a:xfrm>
              <a:prstGeom prst="rect">
                <a:avLst/>
              </a:prstGeom>
              <a:blipFill rotWithShape="1">
                <a:blip r:embed="rId13"/>
                <a:stretch>
                  <a:fillRect l="-777"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A-图片 64">
            <a:extLst>
              <a:ext uri="{FF2B5EF4-FFF2-40B4-BE49-F238E27FC236}">
                <a16:creationId xmlns=""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4943473" y="1455924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B28A670-4351-4889-BF5A-3316485E5768}"/>
              </a:ext>
            </a:extLst>
          </p:cNvPr>
          <p:cNvSpPr/>
          <p:nvPr/>
        </p:nvSpPr>
        <p:spPr>
          <a:xfrm>
            <a:off x="5059680" y="1762562"/>
            <a:ext cx="58643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điểm 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Cho tam giác ABC có diện tích là 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Nếu kéo dài đáy BC ( về phía B ) 5 m thì diện tích tăng thêm là 35 m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đáy BC của tam giác .</a:t>
            </a:r>
            <a:r>
              <a:rPr 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148" r="21329" b="25349"/>
          <a:stretch/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585217" y="1801504"/>
            <a:ext cx="7816823" cy="505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282F3E07-8710-4769-8646-F8ED37F87497}"/>
                  </a:ext>
                </a:extLst>
              </p:cNvPr>
              <p:cNvSpPr/>
              <p:nvPr/>
            </p:nvSpPr>
            <p:spPr>
              <a:xfrm>
                <a:off x="7461504" y="1013004"/>
                <a:ext cx="4999630" cy="6211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Diện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tíchhình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 tam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giác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 ban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đầulà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𝟏𝟒𝟎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3E95A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3E95A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3E95A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Diệntíchtăngthêm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 (tam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giácmàuxanh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CN" b="1" i="1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3E95A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3E95A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3E95A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)</a:t>
                </a:r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𝟑𝟓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altLang="zh-CN" b="1" i="1" smtClean="0">
                          <a:solidFill>
                            <a:srgbClr val="3E95A1"/>
                          </a:solidFill>
                          <a:latin typeface="Cambria Math"/>
                          <a:ea typeface="华康少女" panose="040F0509000000000000" pitchFamily="81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b="1" dirty="0" err="1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华康少女" panose="040F0509000000000000" pitchFamily="81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𝟏𝟒𝟎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华康少女" panose="040F0509000000000000" pitchFamily="81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𝟏𝟒𝟎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b="1" i="1" smtClean="0">
                        <a:solidFill>
                          <a:srgbClr val="3E95A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altLang="zh-CN" b="1" dirty="0" smtClean="0">
                    <a:solidFill>
                      <a:srgbClr val="3E95A1"/>
                    </a:solidFill>
                    <a:latin typeface="Times New Roman" panose="02020603050405020304" pitchFamily="18" charset="0"/>
                    <a:ea typeface="华康少女" panose="040F0509000000000000" pitchFamily="81" charset="-122"/>
                    <a:cs typeface="Times New Roman" panose="02020603050405020304" pitchFamily="18" charset="0"/>
                  </a:rPr>
                  <a:t>=20 m</a:t>
                </a:r>
              </a:p>
              <a:p>
                <a:pPr algn="ctr">
                  <a:lnSpc>
                    <a:spcPct val="200000"/>
                  </a:lnSpc>
                </a:pPr>
                <a:endParaRPr lang="en-US" altLang="zh-CN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endParaRPr lang="en-US" altLang="zh-CN" b="1" dirty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zh-CN" altLang="en-US" b="1" dirty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82F3E07-8710-4769-8646-F8ED37F87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504" y="1013004"/>
                <a:ext cx="4999630" cy="6211188"/>
              </a:xfrm>
              <a:prstGeom prst="rect">
                <a:avLst/>
              </a:prstGeom>
              <a:blipFill rotWithShape="1">
                <a:blip r:embed="rId4"/>
                <a:stretch>
                  <a:fillRect l="-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4430973" y="912314"/>
            <a:ext cx="3657600" cy="2170176"/>
          </a:xfrm>
          <a:prstGeom prst="triangle">
            <a:avLst>
              <a:gd name="adj" fmla="val 233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30973" y="887930"/>
            <a:ext cx="2567235" cy="2170176"/>
          </a:xfrm>
          <a:prstGeom prst="triangle">
            <a:avLst>
              <a:gd name="adj" fmla="val 319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6704" y="2731148"/>
            <a:ext cx="81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7216" y="178003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16" y="1780032"/>
                <a:ext cx="914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2992" y="219456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92" y="2194560"/>
                <a:ext cx="914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9123" y="30581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13" name="Straight Connector 12"/>
          <p:cNvCxnSpPr>
            <a:stCxn id="6" idx="0"/>
            <a:endCxn id="6" idx="3"/>
          </p:cNvCxnSpPr>
          <p:nvPr/>
        </p:nvCxnSpPr>
        <p:spPr>
          <a:xfrm>
            <a:off x="5250742" y="887930"/>
            <a:ext cx="0" cy="217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="" xmlns:a16="http://schemas.microsoft.com/office/drawing/2014/main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=""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ACAC57D-555A-4035-A10D-4D9324FCEE5D}"/>
              </a:ext>
            </a:extLst>
          </p:cNvPr>
          <p:cNvSpPr/>
          <p:nvPr/>
        </p:nvSpPr>
        <p:spPr>
          <a:xfrm>
            <a:off x="6677511" y="2359128"/>
            <a:ext cx="5155917" cy="71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Rửa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tay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xà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phòng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thường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xuyên</a:t>
            </a:r>
            <a:endParaRPr lang="zh-CN" altLang="en-US" sz="24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Cách</a:t>
            </a:r>
            <a:r>
              <a:rPr kumimoji="1" lang="en-US" altLang="zh-CN" sz="2800" b="1" i="0" u="none" strike="noStrike" kern="1200" cap="none" spc="300" normalizeH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0" u="none" strike="noStrike" kern="1200" cap="none" spc="300" normalizeH="0" noProof="0" dirty="0" err="1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rửa</a:t>
            </a:r>
            <a:r>
              <a:rPr kumimoji="1" lang="en-US" altLang="zh-CN" sz="2800" b="1" i="0" u="none" strike="noStrike" kern="1200" cap="none" spc="300" normalizeH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0" u="none" strike="noStrike" kern="1200" cap="none" spc="300" normalizeH="0" noProof="0" dirty="0" err="1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tay</a:t>
            </a:r>
            <a:r>
              <a:rPr kumimoji="1" lang="en-US" altLang="zh-CN" sz="2800" b="1" i="0" u="none" strike="noStrike" kern="1200" cap="none" spc="300" normalizeH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0" u="none" strike="noStrike" kern="1200" cap="none" spc="300" normalizeH="0" noProof="0" dirty="0" err="1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800" b="1" i="0" u="none" strike="noStrike" kern="1200" cap="none" spc="300" normalizeH="0" noProof="0" dirty="0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0" u="none" strike="noStrike" kern="1200" cap="none" spc="300" normalizeH="0" noProof="0" dirty="0" err="1" smtClean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quả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50CD04B-6D01-469B-888F-B7771777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1097CED-AE07-4292-BD36-92E47C81C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18B8155-27B3-44B4-9547-17A0ABBB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FD8DD65-FF9B-4F48-A72E-F0035830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E9377CF-837C-48E4-B451-526CF1B8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769C8DF-9E4A-42DA-8C01-AC27BF5DC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8460" r="34078"/>
          <a:stretch/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DEF6B71-F84E-4F54-9CAB-804AE1B6D285}"/>
              </a:ext>
            </a:extLst>
          </p:cNvPr>
          <p:cNvSpPr/>
          <p:nvPr/>
        </p:nvSpPr>
        <p:spPr>
          <a:xfrm>
            <a:off x="1876869" y="1849162"/>
            <a:ext cx="48653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Giữ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ấm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cơ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đeo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khẩu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trang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đi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ra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ngoài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đi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=""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770029F-AEA1-4EE5-9997-69265AA6EDE2}"/>
              </a:ext>
            </a:extLst>
          </p:cNvPr>
          <p:cNvSpPr/>
          <p:nvPr/>
        </p:nvSpPr>
        <p:spPr>
          <a:xfrm>
            <a:off x="6421575" y="1894909"/>
            <a:ext cx="3937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Ăn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rau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củ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hoa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quả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để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bổ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sung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sức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kháng</a:t>
            </a:r>
            <a:endParaRPr lang="zh-CN" altLang="en-US" sz="24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=""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spd="1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>
            <a:extLst>
              <a:ext uri="{FF2B5EF4-FFF2-40B4-BE49-F238E27FC236}">
                <a16:creationId xmlns=""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>
            <a:extLst>
              <a:ext uri="{FF2B5EF4-FFF2-40B4-BE49-F238E27FC236}">
                <a16:creationId xmlns=""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E2F5537-FA92-45E7-9BC1-FD8B75B6740A}"/>
              </a:ext>
            </a:extLst>
          </p:cNvPr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245670" y="1721881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Khởi</a:t>
            </a:r>
            <a:r>
              <a:rPr kumimoji="1" lang="en-US" altLang="zh-CN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động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261266" y="2798080"/>
            <a:ext cx="241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Trắc</a:t>
            </a:r>
            <a:r>
              <a:rPr kumimoji="1" lang="en-US" altLang="zh-CN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nghiệm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245670" y="3831542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Tự</a:t>
            </a:r>
            <a:r>
              <a:rPr kumimoji="1" lang="en-US" altLang="zh-CN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luận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261266" y="4874509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Giải</a:t>
            </a:r>
            <a:r>
              <a:rPr kumimoji="1" lang="en-US" altLang="zh-CN" sz="2800" spc="3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spc="3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trí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 descr="15">
            <a:extLst>
              <a:ext uri="{FF2B5EF4-FFF2-40B4-BE49-F238E27FC236}">
                <a16:creationId xmlns=""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>
            <a:extLst>
              <a:ext uri="{FF2B5EF4-FFF2-40B4-BE49-F238E27FC236}">
                <a16:creationId xmlns=""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>
            <a:extLst>
              <a:ext uri="{FF2B5EF4-FFF2-40B4-BE49-F238E27FC236}">
                <a16:creationId xmlns=""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41" y="193171"/>
            <a:ext cx="1978880" cy="10504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/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F0DC985-98CC-46B1-B516-64AF56527E27}"/>
              </a:ext>
            </a:extLst>
          </p:cNvPr>
          <p:cNvSpPr/>
          <p:nvPr/>
        </p:nvSpPr>
        <p:spPr>
          <a:xfrm>
            <a:off x="1707258" y="1995248"/>
            <a:ext cx="62064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Nếu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hiệu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như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: ho,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sốt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tiêu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chảy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, …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thì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hãy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đến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gặp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bác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sỹ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để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thăm</a:t>
            </a:r>
            <a:r>
              <a:rPr lang="en-US" altLang="zh-CN" sz="24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rPr>
              <a:t>khám</a:t>
            </a:r>
            <a:endParaRPr lang="zh-CN" altLang="en-US" sz="2400" b="1" dirty="0">
              <a:solidFill>
                <a:srgbClr val="3E95A1"/>
              </a:solidFill>
              <a:latin typeface="Times New Roman" panose="02020603050405020304" pitchFamily="18" charset="0"/>
              <a:ea typeface="华康少女" panose="040F05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=""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55407" y="6288128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=""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=""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=""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=""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=""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679037" y="2314049"/>
            <a:ext cx="6441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0" i="0" u="none" strike="noStrike" kern="1200" cap="none" spc="60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Chúc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tất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cả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các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bạn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khỏe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mạnh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vượt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qua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đợt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dịch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600" normalizeH="0" noProof="0" dirty="0" err="1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nCoV</a:t>
            </a:r>
            <a:r>
              <a:rPr kumimoji="1" lang="en-US" altLang="zh-CN" sz="4800" b="0" i="0" u="none" strike="noStrike" kern="1200" cap="none" spc="600" normalizeH="0" noProof="0" dirty="0" smtClean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endParaRPr kumimoji="1" lang="zh-CN" altLang="en-US" sz="4800" b="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effectLst/>
              <a:uLnTx/>
              <a:uFillTx/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1" name="PA-组合 30">
            <a:extLst>
              <a:ext uri="{FF2B5EF4-FFF2-40B4-BE49-F238E27FC236}">
                <a16:creationId xmlns=""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5000859" cy="481382"/>
            <a:chOff x="4191909" y="4899372"/>
            <a:chExt cx="5000859" cy="481382"/>
          </a:xfrm>
        </p:grpSpPr>
        <p:sp>
          <p:nvSpPr>
            <p:cNvPr id="30" name="PA-矩形 29">
              <a:extLst>
                <a:ext uri="{FF2B5EF4-FFF2-40B4-BE49-F238E27FC236}">
                  <a16:creationId xmlns=""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=""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318600" y="4923516"/>
              <a:ext cx="177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1200" cap="none" spc="600" normalizeH="0" baseline="0" noProof="0" dirty="0" err="1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kumimoji="1" lang="en-US" altLang="zh-CN" sz="1800" b="0" i="0" u="none" strike="noStrike" kern="1200" cap="none" spc="600" normalizeH="0" noProof="0" dirty="0" err="1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kumimoji="1" lang="en-US" altLang="zh-CN" sz="1800" b="0" i="0" u="none" strike="noStrike" kern="1200" cap="none" spc="60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1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=""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791200" y="4925328"/>
              <a:ext cx="3401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800" b="0" i="0" u="none" strike="noStrike" kern="1200" cap="none" spc="600" normalizeH="0" baseline="0" noProof="0" dirty="0" err="1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Phan</a:t>
              </a:r>
              <a:r>
                <a:rPr kumimoji="1" lang="en-US" altLang="zh-CN" sz="1800" b="0" i="0" u="none" strike="noStrike" kern="1200" cap="none" spc="60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0" i="0" u="none" strike="noStrike" kern="1200" cap="none" spc="600" normalizeH="0" baseline="0" noProof="0" dirty="0" err="1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kumimoji="1" lang="en-US" altLang="zh-CN" sz="1800" b="0" i="0" u="none" strike="noStrike" kern="1200" cap="none" spc="60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800" b="0" i="0" u="none" strike="noStrike" kern="1200" cap="none" spc="600" normalizeH="0" noProof="0" dirty="0" err="1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endParaRPr kumimoji="1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A-矩形 27">
              <a:extLst>
                <a:ext uri="{FF2B5EF4-FFF2-40B4-BE49-F238E27FC236}">
                  <a16:creationId xmlns=""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=""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=""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=""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352440" y="552119"/>
            <a:ext cx="5985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Chúng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ta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cần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vào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phòng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để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lấy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nước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rửa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tay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?? </a:t>
            </a:r>
            <a:endParaRPr kumimoji="1" lang="zh-CN" altLang="en-US" sz="2800" b="1" spc="300" dirty="0">
              <a:solidFill>
                <a:srgbClr val="3E95A1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=""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=""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Kết quả hình ảnh cho trò chơi vòng mê cung cho trẻ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/>
          <a:stretch/>
        </p:blipFill>
        <p:spPr bwMode="auto">
          <a:xfrm>
            <a:off x="3541328" y="1537341"/>
            <a:ext cx="6096000" cy="49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3125" r="26148" b="4627"/>
          <a:stretch/>
        </p:blipFill>
        <p:spPr bwMode="auto">
          <a:xfrm>
            <a:off x="7957739" y="5092031"/>
            <a:ext cx="603683" cy="9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4955865" y="716813"/>
            <a:ext cx="628287" cy="755237"/>
          </a:xfrm>
          <a:prstGeom prst="rightArrow">
            <a:avLst>
              <a:gd name="adj1" fmla="val 37085"/>
              <a:gd name="adj2" fmla="val 37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8"/>
          <a:stretch/>
        </p:blipFill>
        <p:spPr bwMode="auto">
          <a:xfrm>
            <a:off x="2938272" y="1853184"/>
            <a:ext cx="5943600" cy="47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/>
          <a:stretch/>
        </p:blipFill>
        <p:spPr bwMode="auto">
          <a:xfrm>
            <a:off x="7730201" y="2149937"/>
            <a:ext cx="2853881" cy="211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1392" y="548640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KHẨU TRANG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Cov-19,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2938272" y="4108704"/>
            <a:ext cx="621792" cy="487680"/>
          </a:xfrm>
          <a:prstGeom prst="stripedRightArrow">
            <a:avLst>
              <a:gd name="adj1" fmla="val 50000"/>
              <a:gd name="adj2" fmla="val 525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921480" y="484990"/>
            <a:ext cx="81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TRẮC NGHIỆM (3 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-图片 3">
            <a:extLst>
              <a:ext uri="{FF2B5EF4-FFF2-40B4-BE49-F238E27FC236}">
                <a16:creationId xmlns=""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9285027" y="1439097"/>
            <a:ext cx="2906973" cy="502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43398"/>
              </p:ext>
            </p:extLst>
          </p:nvPr>
        </p:nvGraphicFramePr>
        <p:xfrm>
          <a:off x="141192" y="1938528"/>
          <a:ext cx="9423400" cy="2584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800"/>
                <a:gridCol w="2616200"/>
                <a:gridCol w="1943100"/>
                <a:gridCol w="2908300"/>
              </a:tblGrid>
              <a:tr h="6804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Câu</a:t>
                      </a:r>
                      <a:r>
                        <a:rPr lang="en-US" sz="3200" dirty="0">
                          <a:effectLst/>
                        </a:rPr>
                        <a:t> 1: 5, 9=…..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543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A. 5,90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30200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B. 5,09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C. 590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D. 0,59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6804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Câu</a:t>
                      </a:r>
                      <a:r>
                        <a:rPr lang="en-US" sz="3200" dirty="0">
                          <a:effectLst/>
                        </a:rPr>
                        <a:t> 2: 37,5% </a:t>
                      </a:r>
                      <a:r>
                        <a:rPr lang="en-US" sz="3200" dirty="0" err="1">
                          <a:effectLst/>
                        </a:rPr>
                        <a:t>của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số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</a:t>
                      </a:r>
                      <a:r>
                        <a:rPr lang="en-US" sz="3200" dirty="0">
                          <a:effectLst/>
                        </a:rPr>
                        <a:t> 1,3875. </a:t>
                      </a:r>
                      <a:r>
                        <a:rPr lang="en-US" sz="3200" dirty="0" err="1">
                          <a:effectLst/>
                        </a:rPr>
                        <a:t>Số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</a:t>
                      </a:r>
                      <a:r>
                        <a:rPr lang="en-US" sz="3200" dirty="0">
                          <a:effectLst/>
                        </a:rPr>
                        <a:t>: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A. 36,992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30200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B. 3,6992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C. 369,92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42900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D. 0,36992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0" y="2682240"/>
            <a:ext cx="536448" cy="48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2225040" y="4085767"/>
            <a:ext cx="536448" cy="48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102215" descr="图片包含 室内, 电视, 桌子, 屏幕&#10;&#10;描述已自动生成">
            <a:extLst>
              <a:ext uri="{FF2B5EF4-FFF2-40B4-BE49-F238E27FC236}">
                <a16:creationId xmlns=""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241" r="17663" b="14599"/>
          <a:stretch/>
        </p:blipFill>
        <p:spPr>
          <a:xfrm>
            <a:off x="507333" y="2272350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988435"/>
                  </p:ext>
                </p:extLst>
              </p:nvPr>
            </p:nvGraphicFramePr>
            <p:xfrm>
              <a:off x="1038111" y="806960"/>
              <a:ext cx="9654273" cy="14653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16100"/>
                    <a:gridCol w="914400"/>
                    <a:gridCol w="50800"/>
                    <a:gridCol w="27673"/>
                    <a:gridCol w="1130300"/>
                    <a:gridCol w="2235200"/>
                    <a:gridCol w="3479800"/>
                  </a:tblGrid>
                  <a:tr h="330740">
                    <a:tc rowSpan="3" grid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3: </a:t>
                          </a:r>
                          <a:r>
                            <a:rPr lang="en-US" sz="32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32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 gridSpan="3">
                      <a:txBody>
                        <a:bodyPr/>
                        <a:lstStyle/>
                        <a:p>
                          <a:pPr marL="50800">
                            <a:spcAft>
                              <a:spcPts val="0"/>
                            </a:spcAft>
                          </a:pPr>
                          <a:r>
                            <a:rPr lang="en-US" sz="32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đượcviếtdướidạngtỉsốphầntrămlà</a:t>
                          </a: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7305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5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5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3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</a:tr>
                  <a:tr h="5918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A. 0,8%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4">
                      <a:txBody>
                        <a:bodyPr/>
                        <a:lstStyle/>
                        <a:p>
                          <a:pPr marL="469900"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4,5%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82600"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80%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marL="533400"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D. 45%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839988435"/>
                  </p:ext>
                </p:extLst>
              </p:nvPr>
            </p:nvGraphicFramePr>
            <p:xfrm>
              <a:off x="1038111" y="806960"/>
              <a:ext cx="9654273" cy="14653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816100"/>
                    <a:gridCol w="914400"/>
                    <a:gridCol w="50800"/>
                    <a:gridCol w="27673"/>
                    <a:gridCol w="1130300"/>
                    <a:gridCol w="2235200"/>
                    <a:gridCol w="3479800"/>
                  </a:tblGrid>
                  <a:tr h="330740">
                    <a:tc rowSpan="3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blipFill rotWithShape="1">
                          <a:blip r:embed="rId4"/>
                          <a:stretch>
                            <a:fillRect t="-5263" r="-253571" b="-145614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 gridSpan="3">
                      <a:txBody>
                        <a:bodyPr/>
                        <a:lstStyle/>
                        <a:p>
                          <a:pPr marL="50800">
                            <a:spcAft>
                              <a:spcPts val="0"/>
                            </a:spcAft>
                          </a:pPr>
                          <a:r>
                            <a:rPr lang="en-US" sz="32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đượcviếtdướidạngtỉsốphầntrămlà</a:t>
                          </a: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7305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5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5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3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32645"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2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</a:tr>
                  <a:tr h="5918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A. 0,8%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gridSpan="4">
                      <a:txBody>
                        <a:bodyPr/>
                        <a:lstStyle/>
                        <a:p>
                          <a:pPr marL="469900"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4,5%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82600"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80%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marL="533400"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D. 45%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21752" y="2623804"/>
                <a:ext cx="637024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tíchcủahìnhtròncóbánkínhlà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1,5dm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1,5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×2×3,14=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9,42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1,5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×3,14:2=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2,355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1,5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×1,5×3,14=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7,065</a:t>
                </a: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1,5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×3,14×3,14=14,7894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lphaUcPeriod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52" y="2623804"/>
                <a:ext cx="6370248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143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285304" y="1784670"/>
            <a:ext cx="536448" cy="48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5821752" y="4077495"/>
            <a:ext cx="536448" cy="48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=""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=""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567422" y="148609"/>
            <a:ext cx="80036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600" dirty="0"/>
              <a:t>Cần che mũi và miệng khi ho, xì mũi bằng khăn/giấy dùng 1 lần </a:t>
            </a:r>
          </a:p>
          <a:p>
            <a:pPr fontAlgn="base"/>
            <a:r>
              <a:rPr lang="vi-VN" sz="2600" dirty="0"/>
              <a:t>– Thường xuyên súc họng bằng nước sát khuẩn miệng</a:t>
            </a:r>
          </a:p>
          <a:p>
            <a:pPr fontAlgn="base"/>
            <a:r>
              <a:rPr lang="vi-VN" sz="2600" dirty="0"/>
              <a:t>– Tránh tiếp xúc bất kỳ ai có dấu hiệu/triệu chứng cảm lạnh hoặc triệu chứng như cúm</a:t>
            </a:r>
          </a:p>
          <a:p>
            <a:pPr fontAlgn="base"/>
            <a:r>
              <a:rPr lang="vi-VN" sz="2600" dirty="0"/>
              <a:t>– Nên hạn chế đi ra ngoài, hạn chế đám đông, bớt đi lễ hội, chùa chiền</a:t>
            </a:r>
          </a:p>
          <a:p>
            <a:pPr fontAlgn="base"/>
            <a:r>
              <a:rPr lang="vi-VN" sz="2600" dirty="0"/>
              <a:t>– Ăn uống điều độ, uống nhiều nước, vận động đều đặn </a:t>
            </a:r>
          </a:p>
          <a:p>
            <a:pPr fontAlgn="base"/>
            <a:r>
              <a:rPr lang="vi-VN" sz="2600" dirty="0"/>
              <a:t>– Khi ra ngoài cần đeo khẩu trang, thường xuyên rửa tay, hạn chế ngồi phòng máy </a:t>
            </a:r>
            <a:r>
              <a:rPr lang="vi-VN" sz="2600" dirty="0" smtClean="0"/>
              <a:t>lạnh</a:t>
            </a:r>
            <a:endParaRPr lang="vi-VN" sz="2600" dirty="0"/>
          </a:p>
          <a:p>
            <a:pPr lvl="0" algn="ctr">
              <a:defRPr/>
            </a:pPr>
            <a:endParaRPr kumimoji="1" lang="zh-CN" altLang="en-US" sz="26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=""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=""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7555"/>
          <a:stretch/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=""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670304" y="1303362"/>
            <a:ext cx="4425695" cy="2951646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75859"/>
              </p:ext>
            </p:extLst>
          </p:nvPr>
        </p:nvGraphicFramePr>
        <p:xfrm>
          <a:off x="2084689" y="1543010"/>
          <a:ext cx="3596923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6923"/>
              </a:tblGrid>
              <a:tr h="2438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a, 405,75 + 76,328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b, 467,58 – 68,432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c, 205,71 x 25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d, 228 : 9,5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00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31422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1: (2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3647" y="3559756"/>
            <a:ext cx="92659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/>
              <a:t>d</a:t>
            </a:r>
            <a:r>
              <a:rPr lang="pt-BR" sz="2000" b="1" dirty="0"/>
              <a:t>, 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5552" y="2086094"/>
            <a:ext cx="12666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a, 482,078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0129" y="2594519"/>
            <a:ext cx="1265090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000" b="1" dirty="0"/>
              <a:t>b, 399,148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9191" y="3085838"/>
            <a:ext cx="1241045" cy="400110"/>
          </a:xfrm>
          <a:prstGeom prst="rect">
            <a:avLst/>
          </a:prstGeom>
          <a:solidFill>
            <a:srgbClr val="1FCEF9"/>
          </a:solidFill>
        </p:spPr>
        <p:txBody>
          <a:bodyPr wrap="none">
            <a:spAutoFit/>
          </a:bodyPr>
          <a:lstStyle/>
          <a:p>
            <a:r>
              <a:rPr lang="pt-BR" sz="2000" b="1" dirty="0"/>
              <a:t>c, 5142,75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91855" y="6312512"/>
            <a:ext cx="40727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Phan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Đỉnh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Biểu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hiện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của</a:t>
            </a:r>
            <a:r>
              <a:rPr kumimoji="1" lang="en-US" altLang="zh-CN" sz="2800" b="1" spc="300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spc="300" dirty="0" err="1" smtClean="0">
                <a:solidFill>
                  <a:srgbClr val="3E95A1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nCoV</a:t>
            </a:r>
            <a:endParaRPr kumimoji="1" lang="zh-CN" altLang="en-US" sz="2800" b="1" spc="300" dirty="0">
              <a:solidFill>
                <a:srgbClr val="3E95A1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10" name="PA-组合 9">
            <a:extLst>
              <a:ext uri="{FF2B5EF4-FFF2-40B4-BE49-F238E27FC236}">
                <a16:creationId xmlns=""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>
              <a:extLst>
                <a:ext uri="{FF2B5EF4-FFF2-40B4-BE49-F238E27FC236}">
                  <a16:creationId xmlns=""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=""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>
              <a:extLst>
                <a:ext uri="{FF2B5EF4-FFF2-40B4-BE49-F238E27FC236}">
                  <a16:creationId xmlns=""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>
              <a:extLst>
                <a:ext uri="{FF2B5EF4-FFF2-40B4-BE49-F238E27FC236}">
                  <a16:creationId xmlns=""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09470" y="2128817"/>
              <a:ext cx="2627621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 err="1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Sốt</a:t>
              </a:r>
              <a:endParaRPr lang="en-US" altLang="zh-CN" sz="32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3200" b="1" dirty="0" err="1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Đau</a:t>
              </a:r>
              <a:r>
                <a:rPr lang="en-US" altLang="zh-CN" sz="3200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nhức</a:t>
              </a:r>
              <a:r>
                <a:rPr lang="en-US" altLang="zh-CN" sz="3200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cơ</a:t>
              </a:r>
              <a:endParaRPr lang="en-US" altLang="zh-CN" sz="3200" b="1" dirty="0" smtClean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srgbClr val="3E95A1"/>
                  </a:solidFill>
                  <a:latin typeface="Times New Roman" panose="02020603050405020304" pitchFamily="18" charset="0"/>
                  <a:ea typeface="华康少女" panose="040F0509000000000000" pitchFamily="81" charset="-122"/>
                  <a:cs typeface="Times New Roman" panose="02020603050405020304" pitchFamily="18" charset="0"/>
                </a:rPr>
                <a:t>Ho</a:t>
              </a:r>
              <a:endParaRPr lang="zh-CN" altLang="zh-CN" sz="3200" b="1" dirty="0">
                <a:solidFill>
                  <a:srgbClr val="3E95A1"/>
                </a:solidFill>
                <a:latin typeface="Times New Roman" panose="02020603050405020304" pitchFamily="18" charset="0"/>
                <a:ea typeface="华康少女" panose="040F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PA-矩形 7">
            <a:extLst>
              <a:ext uri="{FF2B5EF4-FFF2-40B4-BE49-F238E27FC236}">
                <a16:creationId xmlns=""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918" y="4997908"/>
            <a:ext cx="10408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vào chỗ trống: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582 cm   =.................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b)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0,64 ha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=....................m</a:t>
            </a:r>
            <a:r>
              <a:rPr lang="vi-V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kg =……………..g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d)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2019g =……………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0736" y="5401056"/>
            <a:ext cx="975894" cy="316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5,82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4491" y="5805336"/>
            <a:ext cx="975894" cy="316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11637" y="5401056"/>
            <a:ext cx="975894" cy="316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6400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0699" y="5799240"/>
            <a:ext cx="975894" cy="316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2,019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1" y="166202"/>
            <a:ext cx="1978880" cy="10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657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微软雅黑</vt:lpstr>
      <vt:lpstr>Arial</vt:lpstr>
      <vt:lpstr>Calibri</vt:lpstr>
      <vt:lpstr>Cambria Math</vt:lpstr>
      <vt:lpstr>Times New Roman</vt:lpstr>
      <vt:lpstr>华康POP2体W9(P)</vt:lpstr>
      <vt:lpstr>华康少女</vt:lpstr>
      <vt:lpstr>字魂59号-创粗黑</vt:lpstr>
      <vt:lpstr>思源黑体 CN Heavy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description>http://www.ypppt.com/</dc:description>
  <cp:lastModifiedBy>Windows User</cp:lastModifiedBy>
  <cp:revision>85</cp:revision>
  <dcterms:created xsi:type="dcterms:W3CDTF">2020-01-27T15:25:45Z</dcterms:created>
  <dcterms:modified xsi:type="dcterms:W3CDTF">2020-07-06T12:27:19Z</dcterms:modified>
</cp:coreProperties>
</file>